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Helvetica Neue"/>
      <p:regular r:id="rId56"/>
      <p:bold r:id="rId57"/>
      <p:italic r:id="rId58"/>
      <p:boldItalic r:id="rId59"/>
    </p:embeddedFont>
    <p:embeddedFont>
      <p:font typeface="IBM Plex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4" roundtripDataSignature="AMtx7mjaKUEmgMEJBfw4+wu0EqxZSE90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italic.fntdata"/><Relationship Id="rId61" Type="http://schemas.openxmlformats.org/officeDocument/2006/relationships/font" Target="fonts/IBMPlexMono-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IBMPlex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8"/>
          <p:cNvSpPr/>
          <p:nvPr>
            <p:ph idx="2" type="pic"/>
          </p:nvPr>
        </p:nvSpPr>
        <p:spPr>
          <a:xfrm>
            <a:off x="5183188" y="987425"/>
            <a:ext cx="6172200" cy="4873625"/>
          </a:xfrm>
          <a:prstGeom prst="rect">
            <a:avLst/>
          </a:prstGeom>
          <a:noFill/>
          <a:ln>
            <a:noFill/>
          </a:ln>
        </p:spPr>
      </p:sp>
      <p:sp>
        <p:nvSpPr>
          <p:cNvPr id="66" name="Google Shape;66;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0"/>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4"/>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Ntombizodwa Ncube</a:t>
            </a:r>
            <a:endParaRPr sz="1800">
              <a:solidFill>
                <a:schemeClr val="lt2"/>
              </a:solidFill>
            </a:endParaRPr>
          </a:p>
          <a:p>
            <a:pPr indent="0" lvl="0" marL="0" marR="0" rtl="0" algn="l">
              <a:spcBef>
                <a:spcPts val="0"/>
              </a:spcBef>
              <a:spcAft>
                <a:spcPts val="0"/>
              </a:spcAft>
              <a:buNone/>
            </a:pPr>
            <a:r>
              <a:rPr lang="en-US" sz="1800">
                <a:solidFill>
                  <a:schemeClr val="lt2"/>
                </a:solidFill>
              </a:rPr>
              <a:t>DS with Capstone</a:t>
            </a:r>
            <a:endParaRPr sz="1800">
              <a:solidFill>
                <a:schemeClr val="lt2"/>
              </a:solidFill>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https://github.com/NtombizodwaNcube/NtombizodwaNcube/blob/73469e58bd5593188af31dd4bce2a88601c18d63/jupyter-labs-webscraping.ipynb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10"/>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10"/>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1"/>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11"/>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11"/>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https://github.com/NtombizodwaNcube/NtombizodwaNcube/blob/077d189d383c82dac3ea8444138ebb1c0bfb021c/jupyter-labs-eda-sql-coursera_sqllite.ipynb</a:t>
            </a:r>
            <a:endParaRPr sz="2800">
              <a:solidFill>
                <a:schemeClr val="dk1"/>
              </a:solidFill>
              <a:latin typeface="Calibri"/>
              <a:ea typeface="Calibri"/>
              <a:cs typeface="Calibri"/>
              <a:sym typeface="Calibri"/>
            </a:endParaRPr>
          </a:p>
        </p:txBody>
      </p:sp>
      <p:pic>
        <p:nvPicPr>
          <p:cNvPr id="165" name="Google Shape;165;p11"/>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11"/>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12"/>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https://github.com/NtombizodwaNcube/NtombizodwaNcube/blob/077d189d383c82dac3ea8444138ebb1c0bfb021c/jupyter-labs-eda-sql-coursera_sqllite.ipynb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13"/>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14"/>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Link:</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https://github.com/NtombizodwaNcube/NtombizodwaNcube/blob/fea9de992b12b3a7552f7e9535b25beb1a736dd6/Plotly%20code</a:t>
            </a:r>
            <a:endParaRPr sz="2200">
              <a:solidFill>
                <a:srgbClr val="292929"/>
              </a:solidFill>
            </a:endParaRPr>
          </a:p>
        </p:txBody>
      </p:sp>
      <p:sp>
        <p:nvSpPr>
          <p:cNvPr id="187" name="Google Shape;187;p14"/>
          <p:cNvSpPr txBox="1"/>
          <p:nvPr/>
        </p:nvSpPr>
        <p:spPr>
          <a:xfrm>
            <a:off x="409436" y="561175"/>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https://github.com/NtombizodwaNcube/NtombizodwaNcube/blob/4adcc01d9b5318a15541df45a0ebc2307139d397/SpaceX-ML-Prediction.ipynb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8"/>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18"/>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9"/>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19"/>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19"/>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19"/>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Executive Summary</a:t>
            </a:r>
            <a:endParaRPr b="1">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Introduction</a:t>
            </a:r>
            <a:endParaRPr b="1">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Methodology</a:t>
            </a:r>
            <a:endParaRPr b="1">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Results</a:t>
            </a:r>
            <a:endParaRPr b="1">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Conclusion</a:t>
            </a:r>
            <a:endParaRPr b="1">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Appendix</a:t>
            </a:r>
            <a:endParaRPr b="1">
              <a:latin typeface="Helvetica Neue"/>
              <a:ea typeface="Helvetica Neue"/>
              <a:cs typeface="Helvetica Neue"/>
              <a:sym typeface="Helvetica Neue"/>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20"/>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20"/>
          <p:cNvGrpSpPr/>
          <p:nvPr/>
        </p:nvGrpSpPr>
        <p:grpSpPr>
          <a:xfrm>
            <a:off x="0" y="4601497"/>
            <a:ext cx="1014060" cy="2017580"/>
            <a:chOff x="0" y="4601497"/>
            <a:chExt cx="1014060" cy="2017580"/>
          </a:xfrm>
        </p:grpSpPr>
        <p:sp>
          <p:nvSpPr>
            <p:cNvPr id="233" name="Google Shape;233;p2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20"/>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20"/>
          <p:cNvGrpSpPr/>
          <p:nvPr/>
        </p:nvGrpSpPr>
        <p:grpSpPr>
          <a:xfrm>
            <a:off x="11219290" y="1"/>
            <a:ext cx="972709" cy="1935307"/>
            <a:chOff x="10918968" y="713127"/>
            <a:chExt cx="1273032" cy="2532832"/>
          </a:xfrm>
        </p:grpSpPr>
        <p:sp>
          <p:nvSpPr>
            <p:cNvPr id="237" name="Google Shape;237;p2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20"/>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21"/>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21"/>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22"/>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22"/>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23"/>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23"/>
          <p:cNvGrpSpPr/>
          <p:nvPr/>
        </p:nvGrpSpPr>
        <p:grpSpPr>
          <a:xfrm>
            <a:off x="0" y="4601497"/>
            <a:ext cx="1014060" cy="2017580"/>
            <a:chOff x="0" y="4601497"/>
            <a:chExt cx="1014060" cy="2017580"/>
          </a:xfrm>
        </p:grpSpPr>
        <p:sp>
          <p:nvSpPr>
            <p:cNvPr id="264" name="Google Shape;264;p2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23"/>
          <p:cNvGrpSpPr/>
          <p:nvPr/>
        </p:nvGrpSpPr>
        <p:grpSpPr>
          <a:xfrm>
            <a:off x="11219290" y="1"/>
            <a:ext cx="972709" cy="1935307"/>
            <a:chOff x="10918968" y="713127"/>
            <a:chExt cx="1273032" cy="2532832"/>
          </a:xfrm>
        </p:grpSpPr>
        <p:sp>
          <p:nvSpPr>
            <p:cNvPr id="267" name="Google Shape;267;p2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23"/>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23"/>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2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24"/>
          <p:cNvGrpSpPr/>
          <p:nvPr/>
        </p:nvGrpSpPr>
        <p:grpSpPr>
          <a:xfrm>
            <a:off x="0" y="4601497"/>
            <a:ext cx="1014060" cy="2017580"/>
            <a:chOff x="0" y="4601497"/>
            <a:chExt cx="1014060" cy="2017580"/>
          </a:xfrm>
        </p:grpSpPr>
        <p:sp>
          <p:nvSpPr>
            <p:cNvPr id="279" name="Google Shape;279;p2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24"/>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24"/>
          <p:cNvGrpSpPr/>
          <p:nvPr/>
        </p:nvGrpSpPr>
        <p:grpSpPr>
          <a:xfrm>
            <a:off x="11219290" y="1"/>
            <a:ext cx="972709" cy="1935307"/>
            <a:chOff x="10918968" y="713127"/>
            <a:chExt cx="1273032" cy="2532832"/>
          </a:xfrm>
        </p:grpSpPr>
        <p:sp>
          <p:nvSpPr>
            <p:cNvPr id="283" name="Google Shape;283;p2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2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5"/>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25"/>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26"/>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7"/>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27"/>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27"/>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7"/>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27"/>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2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28"/>
          <p:cNvGrpSpPr/>
          <p:nvPr/>
        </p:nvGrpSpPr>
        <p:grpSpPr>
          <a:xfrm>
            <a:off x="0" y="4601497"/>
            <a:ext cx="1014060" cy="2017580"/>
            <a:chOff x="0" y="4601497"/>
            <a:chExt cx="1014060" cy="2017580"/>
          </a:xfrm>
        </p:grpSpPr>
        <p:sp>
          <p:nvSpPr>
            <p:cNvPr id="320" name="Google Shape;320;p2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28"/>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28"/>
          <p:cNvGrpSpPr/>
          <p:nvPr/>
        </p:nvGrpSpPr>
        <p:grpSpPr>
          <a:xfrm>
            <a:off x="11219290" y="1"/>
            <a:ext cx="972709" cy="1935307"/>
            <a:chOff x="10918968" y="713127"/>
            <a:chExt cx="1273032" cy="2532832"/>
          </a:xfrm>
        </p:grpSpPr>
        <p:sp>
          <p:nvSpPr>
            <p:cNvPr id="324" name="Google Shape;324;p2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2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29"/>
          <p:cNvGrpSpPr/>
          <p:nvPr/>
        </p:nvGrpSpPr>
        <p:grpSpPr>
          <a:xfrm flipH="1">
            <a:off x="0" y="1"/>
            <a:ext cx="972709" cy="1935307"/>
            <a:chOff x="10918968" y="713127"/>
            <a:chExt cx="1273032" cy="2532832"/>
          </a:xfrm>
        </p:grpSpPr>
        <p:sp>
          <p:nvSpPr>
            <p:cNvPr id="333" name="Google Shape;333;p2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29"/>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29"/>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29"/>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29"/>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29"/>
          <p:cNvGrpSpPr/>
          <p:nvPr/>
        </p:nvGrpSpPr>
        <p:grpSpPr>
          <a:xfrm>
            <a:off x="11177940" y="4601497"/>
            <a:ext cx="1014060" cy="2017580"/>
            <a:chOff x="11177940" y="4601497"/>
            <a:chExt cx="1014060" cy="2017580"/>
          </a:xfrm>
        </p:grpSpPr>
        <p:sp>
          <p:nvSpPr>
            <p:cNvPr id="340" name="Google Shape;340;p29"/>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9"/>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85000" lnSpcReduction="20000"/>
          </a:bodyPr>
          <a:lstStyle/>
          <a:p>
            <a:pPr indent="-218122" lvl="0" marL="228600" marR="0" rtl="0" algn="l">
              <a:lnSpc>
                <a:spcPct val="100000"/>
              </a:lnSpc>
              <a:spcBef>
                <a:spcPts val="0"/>
              </a:spcBef>
              <a:spcAft>
                <a:spcPts val="0"/>
              </a:spcAft>
              <a:buClr>
                <a:srgbClr val="292929"/>
              </a:buClr>
              <a:buSzPct val="100000"/>
              <a:buFont typeface="Helvetica Neue"/>
              <a:buChar char="•"/>
            </a:pPr>
            <a:r>
              <a:rPr b="1" lang="en-US" sz="2200">
                <a:solidFill>
                  <a:srgbClr val="292929"/>
                </a:solidFill>
                <a:latin typeface="Helvetica Neue"/>
                <a:ea typeface="Helvetica Neue"/>
                <a:cs typeface="Helvetica Neue"/>
                <a:sym typeface="Helvetica Neue"/>
              </a:rPr>
              <a:t>Summary of methodologies</a:t>
            </a:r>
            <a:endParaRPr b="1">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Data Collection through API</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Data Collection with Web Scraping</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Data Wrangling</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Exploratory Data Analysis with SQL</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Exploratory Data Analysis with Data Visualization</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Interactive Visual Analytics with Folium</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Machine Learning Prediction</a:t>
            </a:r>
            <a:endParaRPr>
              <a:latin typeface="Helvetica Neue"/>
              <a:ea typeface="Helvetica Neue"/>
              <a:cs typeface="Helvetica Neue"/>
              <a:sym typeface="Helvetica Neue"/>
            </a:endParaRPr>
          </a:p>
          <a:p>
            <a:pPr indent="-218122" lvl="0" marL="228600" marR="0" rtl="0" algn="l">
              <a:lnSpc>
                <a:spcPct val="100000"/>
              </a:lnSpc>
              <a:spcBef>
                <a:spcPts val="1400"/>
              </a:spcBef>
              <a:spcAft>
                <a:spcPts val="0"/>
              </a:spcAft>
              <a:buClr>
                <a:srgbClr val="292929"/>
              </a:buClr>
              <a:buSzPct val="100000"/>
              <a:buFont typeface="Helvetica Neue"/>
              <a:buChar char="•"/>
            </a:pPr>
            <a:r>
              <a:rPr lang="en-US" sz="2200">
                <a:solidFill>
                  <a:srgbClr val="292929"/>
                </a:solidFill>
                <a:latin typeface="Helvetica Neue"/>
                <a:ea typeface="Helvetica Neue"/>
                <a:cs typeface="Helvetica Neue"/>
                <a:sym typeface="Helvetica Neue"/>
              </a:rPr>
              <a:t>Summary of all results</a:t>
            </a:r>
            <a:endParaRPr sz="1800">
              <a:solidFill>
                <a:srgbClr val="292929"/>
              </a:solidFill>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Exploratory Data Analysis result</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Interactive analytics in screenshots</a:t>
            </a:r>
            <a:endParaRPr>
              <a:latin typeface="Helvetica Neue"/>
              <a:ea typeface="Helvetica Neue"/>
              <a:cs typeface="Helvetica Neue"/>
              <a:sym typeface="Helvetica Neue"/>
            </a:endParaRPr>
          </a:p>
          <a:p>
            <a:pPr indent="-220027" lvl="1" marL="685800" marR="0" rtl="0" algn="l">
              <a:lnSpc>
                <a:spcPct val="100000"/>
              </a:lnSpc>
              <a:spcBef>
                <a:spcPts val="1400"/>
              </a:spcBef>
              <a:spcAft>
                <a:spcPts val="0"/>
              </a:spcAft>
              <a:buClr>
                <a:srgbClr val="292929"/>
              </a:buClr>
              <a:buSzPct val="100000"/>
              <a:buFont typeface="Helvetica Neue"/>
              <a:buChar char="-"/>
            </a:pPr>
            <a:r>
              <a:rPr i="0" lang="en-US" sz="1800" u="none" cap="none" strike="noStrike">
                <a:solidFill>
                  <a:srgbClr val="292929"/>
                </a:solidFill>
                <a:latin typeface="Helvetica Neue"/>
                <a:ea typeface="Helvetica Neue"/>
                <a:cs typeface="Helvetica Neue"/>
                <a:sym typeface="Helvetica Neue"/>
              </a:rPr>
              <a:t>Predictive Analytics result</a:t>
            </a:r>
            <a:endParaRPr>
              <a:latin typeface="Helvetica Neue"/>
              <a:ea typeface="Helvetica Neue"/>
              <a:cs typeface="Helvetica Neue"/>
              <a:sym typeface="Helvetica Neue"/>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30"/>
          <p:cNvGrpSpPr/>
          <p:nvPr/>
        </p:nvGrpSpPr>
        <p:grpSpPr>
          <a:xfrm flipH="1">
            <a:off x="0" y="1"/>
            <a:ext cx="972709" cy="1935307"/>
            <a:chOff x="10918968" y="713127"/>
            <a:chExt cx="1273032" cy="2532832"/>
          </a:xfrm>
        </p:grpSpPr>
        <p:sp>
          <p:nvSpPr>
            <p:cNvPr id="348" name="Google Shape;348;p3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3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30"/>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30"/>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30"/>
          <p:cNvGrpSpPr/>
          <p:nvPr/>
        </p:nvGrpSpPr>
        <p:grpSpPr>
          <a:xfrm>
            <a:off x="11177940" y="4601497"/>
            <a:ext cx="1014060" cy="2017580"/>
            <a:chOff x="11177940" y="4601497"/>
            <a:chExt cx="1014060" cy="2017580"/>
          </a:xfrm>
        </p:grpSpPr>
        <p:sp>
          <p:nvSpPr>
            <p:cNvPr id="354" name="Google Shape;354;p30"/>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30"/>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30"/>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1"/>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1"/>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31"/>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31"/>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32"/>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33"/>
          <p:cNvGrpSpPr/>
          <p:nvPr/>
        </p:nvGrpSpPr>
        <p:grpSpPr>
          <a:xfrm flipH="1">
            <a:off x="0" y="1"/>
            <a:ext cx="972709" cy="1935307"/>
            <a:chOff x="10918968" y="713127"/>
            <a:chExt cx="1273032" cy="2532832"/>
          </a:xfrm>
        </p:grpSpPr>
        <p:sp>
          <p:nvSpPr>
            <p:cNvPr id="381" name="Google Shape;381;p3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3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3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3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3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33"/>
          <p:cNvGrpSpPr/>
          <p:nvPr/>
        </p:nvGrpSpPr>
        <p:grpSpPr>
          <a:xfrm>
            <a:off x="11177940" y="4601497"/>
            <a:ext cx="1014060" cy="2017580"/>
            <a:chOff x="11177940" y="4601497"/>
            <a:chExt cx="1014060" cy="2017580"/>
          </a:xfrm>
        </p:grpSpPr>
        <p:sp>
          <p:nvSpPr>
            <p:cNvPr id="387" name="Google Shape;387;p3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3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33"/>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35"/>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36"/>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37"/>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39"/>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39"/>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39"/>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68" y="1530575"/>
            <a:ext cx="9766360" cy="4494997"/>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Project background and context</a:t>
            </a:r>
            <a:endParaRPr b="1">
              <a:latin typeface="Helvetica Neue"/>
              <a:ea typeface="Helvetica Neue"/>
              <a:cs typeface="Helvetica Neue"/>
              <a:sym typeface="Helvetica Neue"/>
            </a:endParaRPr>
          </a:p>
          <a:p>
            <a:pPr indent="0" lvl="1" marL="457200" marR="0" rtl="0" algn="just">
              <a:lnSpc>
                <a:spcPct val="90000"/>
              </a:lnSpc>
              <a:spcBef>
                <a:spcPts val="1400"/>
              </a:spcBef>
              <a:spcAft>
                <a:spcPts val="0"/>
              </a:spcAft>
              <a:buClr>
                <a:srgbClr val="292929"/>
              </a:buClr>
              <a:buSzPts val="1800"/>
              <a:buFont typeface="Arial"/>
              <a:buNone/>
            </a:pPr>
            <a:r>
              <a:rPr i="0" lang="en-US" sz="1800" u="none" cap="none" strike="noStrike">
                <a:solidFill>
                  <a:srgbClr val="292929"/>
                </a:solidFill>
                <a:latin typeface="Helvetica Neue"/>
                <a:ea typeface="Helvetica Neue"/>
                <a:cs typeface="Helvetica Neue"/>
                <a:sym typeface="Helvetica Neue"/>
              </a:rPr>
              <a:t>SpaceX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a:t>
            </a:r>
            <a:r>
              <a:rPr lang="en-US" sz="1800">
                <a:solidFill>
                  <a:srgbClr val="292929"/>
                </a:solidFill>
                <a:latin typeface="Helvetica Neue"/>
                <a:ea typeface="Helvetica Neue"/>
                <a:cs typeface="Helvetica Neue"/>
                <a:sym typeface="Helvetica Neue"/>
              </a:rPr>
              <a:t>spaceX</a:t>
            </a:r>
            <a:r>
              <a:rPr i="0" lang="en-US" sz="1800" u="none" cap="none" strike="noStrike">
                <a:solidFill>
                  <a:srgbClr val="292929"/>
                </a:solidFill>
                <a:latin typeface="Helvetica Neue"/>
                <a:ea typeface="Helvetica Neue"/>
                <a:cs typeface="Helvetica Neue"/>
                <a:sym typeface="Helvetica Neue"/>
              </a:rPr>
              <a:t> for a rocket launch. This goal of the project is to create a machine learning pipeline to predict if the first stage will land successfully.</a:t>
            </a:r>
            <a:endParaRPr>
              <a:latin typeface="Helvetica Neue"/>
              <a:ea typeface="Helvetica Neue"/>
              <a:cs typeface="Helvetica Neue"/>
              <a:sym typeface="Helvetica Neue"/>
            </a:endParaRPr>
          </a:p>
          <a:p>
            <a:pPr indent="-228600" lvl="0" marL="228600" marR="0" rtl="0" algn="l">
              <a:lnSpc>
                <a:spcPct val="90000"/>
              </a:lnSpc>
              <a:spcBef>
                <a:spcPts val="1400"/>
              </a:spcBef>
              <a:spcAft>
                <a:spcPts val="0"/>
              </a:spcAft>
              <a:buClr>
                <a:srgbClr val="292929"/>
              </a:buClr>
              <a:buSzPts val="2200"/>
              <a:buFont typeface="Helvetica Neue"/>
              <a:buChar char="•"/>
            </a:pPr>
            <a:r>
              <a:rPr b="1" lang="en-US" sz="2200">
                <a:solidFill>
                  <a:srgbClr val="292929"/>
                </a:solidFill>
                <a:latin typeface="Helvetica Neue"/>
                <a:ea typeface="Helvetica Neue"/>
                <a:cs typeface="Helvetica Neue"/>
                <a:sym typeface="Helvetica Neue"/>
              </a:rPr>
              <a:t>Problems you want to find answers</a:t>
            </a:r>
            <a:endParaRPr b="1">
              <a:latin typeface="Helvetica Neue"/>
              <a:ea typeface="Helvetica Neue"/>
              <a:cs typeface="Helvetica Neue"/>
              <a:sym typeface="Helvetica Neue"/>
            </a:endParaRPr>
          </a:p>
          <a:p>
            <a:pPr indent="-228600" lvl="1" marL="685800" marR="0" rtl="0" algn="l">
              <a:lnSpc>
                <a:spcPct val="90000"/>
              </a:lnSpc>
              <a:spcBef>
                <a:spcPts val="1400"/>
              </a:spcBef>
              <a:spcAft>
                <a:spcPts val="0"/>
              </a:spcAft>
              <a:buClr>
                <a:srgbClr val="292929"/>
              </a:buClr>
              <a:buSzPts val="1800"/>
              <a:buFont typeface="Helvetica Neue"/>
              <a:buChar char="-"/>
            </a:pPr>
            <a:r>
              <a:rPr i="0" lang="en-US" sz="1800" u="none" cap="none" strike="noStrike">
                <a:solidFill>
                  <a:srgbClr val="292929"/>
                </a:solidFill>
                <a:latin typeface="Helvetica Neue"/>
                <a:ea typeface="Helvetica Neue"/>
                <a:cs typeface="Helvetica Neue"/>
                <a:sym typeface="Helvetica Neue"/>
              </a:rPr>
              <a:t>What factors determine if the rocket will land successfully?</a:t>
            </a:r>
            <a:endParaRPr>
              <a:latin typeface="Helvetica Neue"/>
              <a:ea typeface="Helvetica Neue"/>
              <a:cs typeface="Helvetica Neue"/>
              <a:sym typeface="Helvetica Neue"/>
            </a:endParaRPr>
          </a:p>
          <a:p>
            <a:pPr indent="-228600" lvl="1" marL="685800" marR="0" rtl="0" algn="l">
              <a:lnSpc>
                <a:spcPct val="90000"/>
              </a:lnSpc>
              <a:spcBef>
                <a:spcPts val="1400"/>
              </a:spcBef>
              <a:spcAft>
                <a:spcPts val="0"/>
              </a:spcAft>
              <a:buClr>
                <a:srgbClr val="292929"/>
              </a:buClr>
              <a:buSzPts val="1800"/>
              <a:buFont typeface="Helvetica Neue"/>
              <a:buChar char="-"/>
            </a:pPr>
            <a:r>
              <a:rPr i="0" lang="en-US" sz="1800" u="none" cap="none" strike="noStrike">
                <a:solidFill>
                  <a:srgbClr val="292929"/>
                </a:solidFill>
                <a:latin typeface="Helvetica Neue"/>
                <a:ea typeface="Helvetica Neue"/>
                <a:cs typeface="Helvetica Neue"/>
                <a:sym typeface="Helvetica Neue"/>
              </a:rPr>
              <a:t>The interaction amongst various features that determine the success rate of a successful landing.</a:t>
            </a:r>
            <a:endParaRPr>
              <a:latin typeface="Helvetica Neue"/>
              <a:ea typeface="Helvetica Neue"/>
              <a:cs typeface="Helvetica Neue"/>
              <a:sym typeface="Helvetica Neue"/>
            </a:endParaRPr>
          </a:p>
          <a:p>
            <a:pPr indent="-228600" lvl="1" marL="685800" marR="0" rtl="0" algn="l">
              <a:lnSpc>
                <a:spcPct val="90000"/>
              </a:lnSpc>
              <a:spcBef>
                <a:spcPts val="1400"/>
              </a:spcBef>
              <a:spcAft>
                <a:spcPts val="0"/>
              </a:spcAft>
              <a:buClr>
                <a:srgbClr val="292929"/>
              </a:buClr>
              <a:buSzPts val="1800"/>
              <a:buFont typeface="Helvetica Neue"/>
              <a:buChar char="-"/>
            </a:pPr>
            <a:r>
              <a:rPr i="0" lang="en-US" sz="1800" u="none" cap="none" strike="noStrike">
                <a:solidFill>
                  <a:srgbClr val="292929"/>
                </a:solidFill>
                <a:latin typeface="Helvetica Neue"/>
                <a:ea typeface="Helvetica Neue"/>
                <a:cs typeface="Helvetica Neue"/>
                <a:sym typeface="Helvetica Neue"/>
              </a:rPr>
              <a:t>What operating conditions needs to be in place to ensure a successful landing program.</a:t>
            </a:r>
            <a:endParaRPr>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40"/>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40"/>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41"/>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41"/>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41"/>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3"/>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43"/>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43"/>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43"/>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43"/>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43"/>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44"/>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44"/>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45"/>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2142"/>
              <a:buFont typeface="Arial"/>
              <a:buNone/>
            </a:pPr>
            <a:r>
              <a:rPr lang="en-US" sz="8615">
                <a:solidFill>
                  <a:srgbClr val="0B49CB"/>
                </a:solidFill>
                <a:latin typeface="Helvetica Neue"/>
                <a:ea typeface="Helvetica Neue"/>
                <a:cs typeface="Helvetica Neue"/>
                <a:sym typeface="Helvetica Neue"/>
              </a:rPr>
              <a:t>Executive Summary</a:t>
            </a:r>
            <a:endParaRPr sz="8615">
              <a:latin typeface="Helvetica Neue"/>
              <a:ea typeface="Helvetica Neue"/>
              <a:cs typeface="Helvetica Neue"/>
              <a:sym typeface="Helvetica Neue"/>
            </a:endParaRPr>
          </a:p>
          <a:p>
            <a:pPr indent="-225669" lvl="0" marL="228600" marR="0" rtl="0" algn="l">
              <a:lnSpc>
                <a:spcPct val="120000"/>
              </a:lnSpc>
              <a:spcBef>
                <a:spcPts val="1400"/>
              </a:spcBef>
              <a:spcAft>
                <a:spcPts val="0"/>
              </a:spcAft>
              <a:buClr>
                <a:schemeClr val="dk1"/>
              </a:buClr>
              <a:buSzPct val="100000"/>
              <a:buFont typeface="Helvetica Neue"/>
              <a:buChar char="•"/>
            </a:pPr>
            <a:r>
              <a:rPr lang="en-US" sz="8615">
                <a:solidFill>
                  <a:schemeClr val="dk1"/>
                </a:solidFill>
                <a:latin typeface="Helvetica Neue"/>
                <a:ea typeface="Helvetica Neue"/>
                <a:cs typeface="Helvetica Neue"/>
                <a:sym typeface="Helvetica Neue"/>
              </a:rPr>
              <a:t>Data collection methodology:</a:t>
            </a:r>
            <a:endParaRPr sz="8615">
              <a:solidFill>
                <a:schemeClr val="dk1"/>
              </a:solidFill>
              <a:latin typeface="Helvetica Neue"/>
              <a:ea typeface="Helvetica Neue"/>
              <a:cs typeface="Helvetica Neue"/>
              <a:sym typeface="Helvetica Neue"/>
            </a:endParaRPr>
          </a:p>
          <a:p>
            <a:pPr indent="-244719" lvl="1" marL="685800" marR="0" rtl="0" algn="l">
              <a:lnSpc>
                <a:spcPct val="120000"/>
              </a:lnSpc>
              <a:spcBef>
                <a:spcPts val="1400"/>
              </a:spcBef>
              <a:spcAft>
                <a:spcPts val="0"/>
              </a:spcAft>
              <a:buClr>
                <a:schemeClr val="dk1"/>
              </a:buClr>
              <a:buSzPct val="100000"/>
              <a:buFont typeface="Helvetica Neue"/>
              <a:buChar char="•"/>
            </a:pPr>
            <a:r>
              <a:rPr i="0" lang="en-US" sz="8615" u="none" cap="none" strike="noStrike">
                <a:solidFill>
                  <a:schemeClr val="dk1"/>
                </a:solidFill>
                <a:latin typeface="Helvetica Neue"/>
                <a:ea typeface="Helvetica Neue"/>
                <a:cs typeface="Helvetica Neue"/>
                <a:sym typeface="Helvetica Neue"/>
              </a:rPr>
              <a:t>Data was collected using SpaceX API and web scraping from Wikipedia. </a:t>
            </a:r>
            <a:endParaRPr sz="8615">
              <a:solidFill>
                <a:schemeClr val="dk1"/>
              </a:solidFill>
              <a:latin typeface="Helvetica Neue"/>
              <a:ea typeface="Helvetica Neue"/>
              <a:cs typeface="Helvetica Neue"/>
              <a:sym typeface="Helvetica Neue"/>
            </a:endParaRPr>
          </a:p>
          <a:p>
            <a:pPr indent="-225669" lvl="0" marL="228600" marR="0" rtl="0" algn="l">
              <a:lnSpc>
                <a:spcPct val="120000"/>
              </a:lnSpc>
              <a:spcBef>
                <a:spcPts val="1400"/>
              </a:spcBef>
              <a:spcAft>
                <a:spcPts val="0"/>
              </a:spcAft>
              <a:buClr>
                <a:schemeClr val="dk1"/>
              </a:buClr>
              <a:buSzPct val="100000"/>
              <a:buFont typeface="Helvetica Neue"/>
              <a:buChar char="•"/>
            </a:pPr>
            <a:r>
              <a:rPr lang="en-US" sz="8615">
                <a:solidFill>
                  <a:schemeClr val="dk1"/>
                </a:solidFill>
                <a:latin typeface="Helvetica Neue"/>
                <a:ea typeface="Helvetica Neue"/>
                <a:cs typeface="Helvetica Neue"/>
                <a:sym typeface="Helvetica Neue"/>
              </a:rPr>
              <a:t>Perform data wrangling</a:t>
            </a:r>
            <a:endParaRPr sz="8615">
              <a:solidFill>
                <a:schemeClr val="dk1"/>
              </a:solidFill>
              <a:latin typeface="Helvetica Neue"/>
              <a:ea typeface="Helvetica Neue"/>
              <a:cs typeface="Helvetica Neue"/>
              <a:sym typeface="Helvetica Neue"/>
            </a:endParaRPr>
          </a:p>
          <a:p>
            <a:pPr indent="-244719" lvl="1" marL="685800" marR="0" rtl="0" algn="l">
              <a:lnSpc>
                <a:spcPct val="120000"/>
              </a:lnSpc>
              <a:spcBef>
                <a:spcPts val="1400"/>
              </a:spcBef>
              <a:spcAft>
                <a:spcPts val="0"/>
              </a:spcAft>
              <a:buClr>
                <a:schemeClr val="dk1"/>
              </a:buClr>
              <a:buSzPct val="100000"/>
              <a:buFont typeface="Helvetica Neue"/>
              <a:buChar char="•"/>
            </a:pPr>
            <a:r>
              <a:rPr i="0" lang="en-US" sz="8615" u="none" cap="none" strike="noStrike">
                <a:solidFill>
                  <a:schemeClr val="dk1"/>
                </a:solidFill>
                <a:latin typeface="Helvetica Neue"/>
                <a:ea typeface="Helvetica Neue"/>
                <a:cs typeface="Helvetica Neue"/>
                <a:sym typeface="Helvetica Neue"/>
              </a:rPr>
              <a:t>One-hot encoding was applied to categorical features</a:t>
            </a:r>
            <a:endParaRPr sz="8615">
              <a:solidFill>
                <a:schemeClr val="dk1"/>
              </a:solidFill>
              <a:latin typeface="Helvetica Neue"/>
              <a:ea typeface="Helvetica Neue"/>
              <a:cs typeface="Helvetica Neue"/>
              <a:sym typeface="Helvetica Neue"/>
            </a:endParaRPr>
          </a:p>
          <a:p>
            <a:pPr indent="-225669" lvl="0" marL="228600" marR="0" rtl="0" algn="l">
              <a:lnSpc>
                <a:spcPct val="120000"/>
              </a:lnSpc>
              <a:spcBef>
                <a:spcPts val="1400"/>
              </a:spcBef>
              <a:spcAft>
                <a:spcPts val="0"/>
              </a:spcAft>
              <a:buClr>
                <a:schemeClr val="dk1"/>
              </a:buClr>
              <a:buSzPct val="100000"/>
              <a:buFont typeface="Helvetica Neue"/>
              <a:buChar char="•"/>
            </a:pPr>
            <a:r>
              <a:rPr lang="en-US" sz="8615">
                <a:solidFill>
                  <a:schemeClr val="dk1"/>
                </a:solidFill>
                <a:latin typeface="Helvetica Neue"/>
                <a:ea typeface="Helvetica Neue"/>
                <a:cs typeface="Helvetica Neue"/>
                <a:sym typeface="Helvetica Neue"/>
              </a:rPr>
              <a:t>Perform exploratory data analysis (EDA) using visualization and SQL</a:t>
            </a:r>
            <a:endParaRPr sz="8615">
              <a:solidFill>
                <a:schemeClr val="dk1"/>
              </a:solidFill>
              <a:latin typeface="Helvetica Neue"/>
              <a:ea typeface="Helvetica Neue"/>
              <a:cs typeface="Helvetica Neue"/>
              <a:sym typeface="Helvetica Neue"/>
            </a:endParaRPr>
          </a:p>
          <a:p>
            <a:pPr indent="-225669" lvl="0" marL="228600" marR="0" rtl="0" algn="l">
              <a:lnSpc>
                <a:spcPct val="120000"/>
              </a:lnSpc>
              <a:spcBef>
                <a:spcPts val="1400"/>
              </a:spcBef>
              <a:spcAft>
                <a:spcPts val="0"/>
              </a:spcAft>
              <a:buClr>
                <a:schemeClr val="dk1"/>
              </a:buClr>
              <a:buSzPct val="100000"/>
              <a:buFont typeface="Helvetica Neue"/>
              <a:buChar char="•"/>
            </a:pPr>
            <a:r>
              <a:rPr lang="en-US" sz="8615">
                <a:solidFill>
                  <a:schemeClr val="dk1"/>
                </a:solidFill>
                <a:latin typeface="Helvetica Neue"/>
                <a:ea typeface="Helvetica Neue"/>
                <a:cs typeface="Helvetica Neue"/>
                <a:sym typeface="Helvetica Neue"/>
              </a:rPr>
              <a:t>Perform interactive visual analytics using Folium and Plotly Dash</a:t>
            </a:r>
            <a:endParaRPr sz="8615">
              <a:solidFill>
                <a:schemeClr val="dk1"/>
              </a:solidFill>
              <a:latin typeface="Helvetica Neue"/>
              <a:ea typeface="Helvetica Neue"/>
              <a:cs typeface="Helvetica Neue"/>
              <a:sym typeface="Helvetica Neue"/>
            </a:endParaRPr>
          </a:p>
          <a:p>
            <a:pPr indent="-225669" lvl="0" marL="228600" marR="0" rtl="0" algn="l">
              <a:lnSpc>
                <a:spcPct val="120000"/>
              </a:lnSpc>
              <a:spcBef>
                <a:spcPts val="1400"/>
              </a:spcBef>
              <a:spcAft>
                <a:spcPts val="0"/>
              </a:spcAft>
              <a:buClr>
                <a:schemeClr val="dk1"/>
              </a:buClr>
              <a:buSzPct val="100000"/>
              <a:buFont typeface="Helvetica Neue"/>
              <a:buChar char="•"/>
            </a:pPr>
            <a:r>
              <a:rPr lang="en-US" sz="8615">
                <a:solidFill>
                  <a:schemeClr val="dk1"/>
                </a:solidFill>
                <a:latin typeface="Helvetica Neue"/>
                <a:ea typeface="Helvetica Neue"/>
                <a:cs typeface="Helvetica Neue"/>
                <a:sym typeface="Helvetica Neue"/>
              </a:rPr>
              <a:t>Perform predictive analysis using classification models</a:t>
            </a:r>
            <a:endParaRPr sz="8615">
              <a:solidFill>
                <a:schemeClr val="dk1"/>
              </a:solidFill>
              <a:latin typeface="Helvetica Neue"/>
              <a:ea typeface="Helvetica Neue"/>
              <a:cs typeface="Helvetica Neue"/>
              <a:sym typeface="Helvetica Neue"/>
            </a:endParaRPr>
          </a:p>
          <a:p>
            <a:pPr indent="-244719" lvl="1" marL="685800" marR="0" rtl="0" algn="l">
              <a:lnSpc>
                <a:spcPct val="120000"/>
              </a:lnSpc>
              <a:spcBef>
                <a:spcPts val="1400"/>
              </a:spcBef>
              <a:spcAft>
                <a:spcPts val="0"/>
              </a:spcAft>
              <a:buClr>
                <a:schemeClr val="dk1"/>
              </a:buClr>
              <a:buSzPct val="100000"/>
              <a:buFont typeface="Helvetica Neue"/>
              <a:buChar char="•"/>
            </a:pPr>
            <a:r>
              <a:rPr i="0" lang="en-US" sz="8615" u="none" cap="none" strike="noStrike">
                <a:solidFill>
                  <a:schemeClr val="dk1"/>
                </a:solidFill>
                <a:latin typeface="Helvetica Neue"/>
                <a:ea typeface="Helvetica Neue"/>
                <a:cs typeface="Helvetica Neue"/>
                <a:sym typeface="Helvetica Neue"/>
              </a:rPr>
              <a:t>How to build, tune, evaluate classification models</a:t>
            </a:r>
            <a:endParaRPr sz="8615">
              <a:solidFill>
                <a:schemeClr val="dk1"/>
              </a:solidFill>
              <a:latin typeface="Helvetica Neue"/>
              <a:ea typeface="Helvetica Neue"/>
              <a:cs typeface="Helvetica Neue"/>
              <a:sym typeface="Helvetica Neue"/>
            </a:endParaRPr>
          </a:p>
          <a:p>
            <a:pPr indent="-88900" lvl="0" marL="228600" marR="0" rtl="0" algn="l">
              <a:lnSpc>
                <a:spcPct val="120000"/>
              </a:lnSpc>
              <a:spcBef>
                <a:spcPts val="1400"/>
              </a:spcBef>
              <a:spcAft>
                <a:spcPts val="0"/>
              </a:spcAft>
              <a:buClr>
                <a:srgbClr val="0070C0"/>
              </a:buClr>
              <a:buSzPct val="102142"/>
              <a:buFont typeface="Arial"/>
              <a:buNone/>
            </a:pPr>
            <a:r>
              <a:t/>
            </a:r>
            <a:endParaRPr sz="8615">
              <a:solidFill>
                <a:schemeClr val="dk1"/>
              </a:solidFill>
              <a:latin typeface="Helvetica Neue"/>
              <a:ea typeface="Helvetica Neue"/>
              <a:cs typeface="Helvetica Neue"/>
              <a:sym typeface="Helvetica Neue"/>
            </a:endParaRPr>
          </a:p>
          <a:p>
            <a:pPr indent="-193675" lvl="0" marL="228600" marR="0" rtl="0" algn="l">
              <a:lnSpc>
                <a:spcPct val="100000"/>
              </a:lnSpc>
              <a:spcBef>
                <a:spcPts val="1400"/>
              </a:spcBef>
              <a:spcAft>
                <a:spcPts val="0"/>
              </a:spcAft>
              <a:buClr>
                <a:srgbClr val="0070C0"/>
              </a:buClr>
              <a:buSzPct val="25535"/>
              <a:buFont typeface="Arial"/>
              <a:buNone/>
            </a:pPr>
            <a:r>
              <a:t/>
            </a:r>
            <a:endParaRPr sz="8615">
              <a:solidFill>
                <a:schemeClr val="dk1"/>
              </a:solidFill>
              <a:latin typeface="Helvetica Neue"/>
              <a:ea typeface="Helvetica Neue"/>
              <a:cs typeface="Helvetica Neue"/>
              <a:sym typeface="Helvetica Neue"/>
            </a:endParaRPr>
          </a:p>
          <a:p>
            <a:pPr indent="-193675" lvl="0" marL="228600" marR="0" rtl="0" algn="l">
              <a:lnSpc>
                <a:spcPct val="100000"/>
              </a:lnSpc>
              <a:spcBef>
                <a:spcPts val="1400"/>
              </a:spcBef>
              <a:spcAft>
                <a:spcPts val="0"/>
              </a:spcAft>
              <a:buClr>
                <a:srgbClr val="0070C0"/>
              </a:buClr>
              <a:buSzPct val="25535"/>
              <a:buFont typeface="Arial"/>
              <a:buNone/>
            </a:pPr>
            <a:r>
              <a:t/>
            </a:r>
            <a:endParaRPr sz="8615">
              <a:solidFill>
                <a:srgbClr val="292929"/>
              </a:solidFill>
              <a:latin typeface="Helvetica Neue"/>
              <a:ea typeface="Helvetica Neue"/>
              <a:cs typeface="Helvetica Neue"/>
              <a:sym typeface="Helvetica Neue"/>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7"/>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Helvetica Neue"/>
              <a:buChar char="•"/>
            </a:pPr>
            <a:r>
              <a:rPr i="0" lang="en-US" sz="2200" u="none" cap="none" strike="noStrike">
                <a:solidFill>
                  <a:srgbClr val="292929"/>
                </a:solidFill>
                <a:latin typeface="Helvetica Neue"/>
                <a:ea typeface="Helvetica Neue"/>
                <a:cs typeface="Helvetica Neue"/>
                <a:sym typeface="Helvetica Neue"/>
              </a:rPr>
              <a:t>The data was collected using various methods</a:t>
            </a:r>
            <a:endParaRPr>
              <a:latin typeface="Helvetica Neue"/>
              <a:ea typeface="Helvetica Neue"/>
              <a:cs typeface="Helvetica Neue"/>
              <a:sym typeface="Helvetica Neue"/>
            </a:endParaRPr>
          </a:p>
          <a:p>
            <a:pPr indent="-228600" lvl="1" marL="685800" marR="0" rtl="0" algn="just">
              <a:lnSpc>
                <a:spcPct val="100000"/>
              </a:lnSpc>
              <a:spcBef>
                <a:spcPts val="1400"/>
              </a:spcBef>
              <a:spcAft>
                <a:spcPts val="0"/>
              </a:spcAft>
              <a:buClr>
                <a:srgbClr val="292929"/>
              </a:buClr>
              <a:buSzPts val="1900"/>
              <a:buFont typeface="Helvetica Neue"/>
              <a:buChar char="-"/>
            </a:pPr>
            <a:r>
              <a:rPr i="0" lang="en-US" sz="1900" u="none" cap="none" strike="noStrike">
                <a:solidFill>
                  <a:srgbClr val="292929"/>
                </a:solidFill>
                <a:latin typeface="Helvetica Neue"/>
                <a:ea typeface="Helvetica Neue"/>
                <a:cs typeface="Helvetica Neue"/>
                <a:sym typeface="Helvetica Neue"/>
              </a:rPr>
              <a:t>Data collection was done using get request to the SpaceX API.</a:t>
            </a:r>
            <a:endParaRPr>
              <a:latin typeface="Helvetica Neue"/>
              <a:ea typeface="Helvetica Neue"/>
              <a:cs typeface="Helvetica Neue"/>
              <a:sym typeface="Helvetica Neue"/>
            </a:endParaRPr>
          </a:p>
          <a:p>
            <a:pPr indent="-228600" lvl="1" marL="685800" marR="0" rtl="0" algn="just">
              <a:lnSpc>
                <a:spcPct val="100000"/>
              </a:lnSpc>
              <a:spcBef>
                <a:spcPts val="1400"/>
              </a:spcBef>
              <a:spcAft>
                <a:spcPts val="0"/>
              </a:spcAft>
              <a:buClr>
                <a:srgbClr val="292929"/>
              </a:buClr>
              <a:buSzPts val="1900"/>
              <a:buFont typeface="Helvetica Neue"/>
              <a:buChar char="-"/>
            </a:pPr>
            <a:r>
              <a:rPr i="0" lang="en-US" sz="1900" u="none" cap="none" strike="noStrike">
                <a:solidFill>
                  <a:srgbClr val="292929"/>
                </a:solidFill>
                <a:latin typeface="Helvetica Neue"/>
                <a:ea typeface="Helvetica Neue"/>
                <a:cs typeface="Helvetica Neue"/>
                <a:sym typeface="Helvetica Neue"/>
              </a:rPr>
              <a:t>Next, we decoded the response content as a Json using .json() function call and turn it into a pandas dataframe using .json_normalize().</a:t>
            </a:r>
            <a:endParaRPr>
              <a:latin typeface="Helvetica Neue"/>
              <a:ea typeface="Helvetica Neue"/>
              <a:cs typeface="Helvetica Neue"/>
              <a:sym typeface="Helvetica Neue"/>
            </a:endParaRPr>
          </a:p>
          <a:p>
            <a:pPr indent="-228600" lvl="1" marL="685800" marR="0" rtl="0" algn="just">
              <a:lnSpc>
                <a:spcPct val="100000"/>
              </a:lnSpc>
              <a:spcBef>
                <a:spcPts val="1400"/>
              </a:spcBef>
              <a:spcAft>
                <a:spcPts val="0"/>
              </a:spcAft>
              <a:buClr>
                <a:srgbClr val="292929"/>
              </a:buClr>
              <a:buSzPts val="1900"/>
              <a:buFont typeface="Helvetica Neue"/>
              <a:buChar char="-"/>
            </a:pPr>
            <a:r>
              <a:rPr i="0" lang="en-US" sz="1900" u="none" cap="none" strike="noStrike">
                <a:solidFill>
                  <a:srgbClr val="292929"/>
                </a:solidFill>
                <a:latin typeface="Helvetica Neue"/>
                <a:ea typeface="Helvetica Neue"/>
                <a:cs typeface="Helvetica Neue"/>
                <a:sym typeface="Helvetica Neue"/>
              </a:rPr>
              <a:t>We then cleaned the data, checked for missing values and fill in missing values where necessary.</a:t>
            </a:r>
            <a:endParaRPr>
              <a:latin typeface="Helvetica Neue"/>
              <a:ea typeface="Helvetica Neue"/>
              <a:cs typeface="Helvetica Neue"/>
              <a:sym typeface="Helvetica Neue"/>
            </a:endParaRPr>
          </a:p>
          <a:p>
            <a:pPr indent="-228600" lvl="1" marL="685800" marR="0" rtl="0" algn="just">
              <a:lnSpc>
                <a:spcPct val="100000"/>
              </a:lnSpc>
              <a:spcBef>
                <a:spcPts val="1400"/>
              </a:spcBef>
              <a:spcAft>
                <a:spcPts val="0"/>
              </a:spcAft>
              <a:buClr>
                <a:srgbClr val="292929"/>
              </a:buClr>
              <a:buSzPts val="1900"/>
              <a:buFont typeface="Helvetica Neue"/>
              <a:buChar char="-"/>
            </a:pPr>
            <a:r>
              <a:rPr i="0" lang="en-US" sz="1900" u="none" cap="none" strike="noStrike">
                <a:solidFill>
                  <a:srgbClr val="292929"/>
                </a:solidFill>
                <a:latin typeface="Helvetica Neue"/>
                <a:ea typeface="Helvetica Neue"/>
                <a:cs typeface="Helvetica Neue"/>
                <a:sym typeface="Helvetica Neue"/>
              </a:rPr>
              <a:t>In addition, we performed web scraping from Wikipedia for Falcon 9 launch records with BeautifulSoup. </a:t>
            </a:r>
            <a:endParaRPr>
              <a:latin typeface="Helvetica Neue"/>
              <a:ea typeface="Helvetica Neue"/>
              <a:cs typeface="Helvetica Neue"/>
              <a:sym typeface="Helvetica Neue"/>
            </a:endParaRPr>
          </a:p>
          <a:p>
            <a:pPr indent="-228600" lvl="1" marL="685800" marR="0" rtl="0" algn="just">
              <a:lnSpc>
                <a:spcPct val="100000"/>
              </a:lnSpc>
              <a:spcBef>
                <a:spcPts val="1400"/>
              </a:spcBef>
              <a:spcAft>
                <a:spcPts val="0"/>
              </a:spcAft>
              <a:buClr>
                <a:srgbClr val="292929"/>
              </a:buClr>
              <a:buSzPts val="1900"/>
              <a:buFont typeface="Helvetica Neue"/>
              <a:buChar char="-"/>
            </a:pPr>
            <a:r>
              <a:rPr i="0" lang="en-US" sz="1900" u="none" cap="none" strike="noStrike">
                <a:solidFill>
                  <a:srgbClr val="292929"/>
                </a:solidFill>
                <a:latin typeface="Helvetica Neue"/>
                <a:ea typeface="Helvetica Neue"/>
                <a:cs typeface="Helvetica Neue"/>
                <a:sym typeface="Helvetica Neue"/>
              </a:rPr>
              <a:t>The objective was to extract the launch records as HTML table, parse the table and convert it to a pandas dataframe for future analysis.</a:t>
            </a:r>
            <a:endParaRPr>
              <a:latin typeface="Helvetica Neue"/>
              <a:ea typeface="Helvetica Neue"/>
              <a:cs typeface="Helvetica Neue"/>
              <a:sym typeface="Helvetica Neue"/>
            </a:endParaRPr>
          </a:p>
          <a:p>
            <a:pPr indent="-114300" lvl="1" marL="685800" marR="0" rtl="0" algn="l">
              <a:lnSpc>
                <a:spcPct val="100000"/>
              </a:lnSpc>
              <a:spcBef>
                <a:spcPts val="1400"/>
              </a:spcBef>
              <a:spcAft>
                <a:spcPts val="0"/>
              </a:spcAft>
              <a:buClr>
                <a:schemeClr val="dk1"/>
              </a:buClr>
              <a:buSzPts val="1800"/>
              <a:buFont typeface="Arial"/>
              <a:buNone/>
            </a:pPr>
            <a:r>
              <a:t/>
            </a:r>
            <a:endParaRPr i="0" sz="1800" u="none" cap="none" strike="noStrike">
              <a:solidFill>
                <a:srgbClr val="292929"/>
              </a:solidFill>
              <a:latin typeface="Helvetica Neue"/>
              <a:ea typeface="Helvetica Neue"/>
              <a:cs typeface="Helvetica Neue"/>
              <a:sym typeface="Helvetica Neue"/>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Helvetica Neue"/>
              <a:buChar char="•"/>
            </a:pPr>
            <a:r>
              <a:rPr i="0" lang="en-US" sz="2200" u="none" cap="none" strike="noStrike">
                <a:solidFill>
                  <a:srgbClr val="292929"/>
                </a:solidFill>
                <a:latin typeface="Helvetica Neue"/>
                <a:ea typeface="Helvetica Neue"/>
                <a:cs typeface="Helvetica Neue"/>
                <a:sym typeface="Helvetica Neue"/>
              </a:rPr>
              <a:t>We used the get request to the SpaceX API to collect data, clean the requested data and did some basic data wrangling and formatting.</a:t>
            </a:r>
            <a:endParaRPr i="0" sz="2200" u="none" cap="none" strike="noStrike">
              <a:solidFill>
                <a:srgbClr val="292929"/>
              </a:solidFill>
              <a:latin typeface="Helvetica Neue"/>
              <a:ea typeface="Helvetica Neue"/>
              <a:cs typeface="Helvetica Neue"/>
              <a:sym typeface="Helvetica Neue"/>
            </a:endParaRPr>
          </a:p>
          <a:p>
            <a:pPr indent="-228600" lvl="0" marL="228600" marR="0" rtl="0" algn="l">
              <a:lnSpc>
                <a:spcPct val="100000"/>
              </a:lnSpc>
              <a:spcBef>
                <a:spcPts val="1400"/>
              </a:spcBef>
              <a:spcAft>
                <a:spcPts val="0"/>
              </a:spcAft>
              <a:buClr>
                <a:srgbClr val="292929"/>
              </a:buClr>
              <a:buSzPts val="2200"/>
              <a:buFont typeface="Helvetica Neue"/>
              <a:buChar char="•"/>
            </a:pPr>
            <a:r>
              <a:rPr i="0" lang="en-US" sz="2200" u="none" cap="none" strike="noStrike">
                <a:solidFill>
                  <a:srgbClr val="292929"/>
                </a:solidFill>
                <a:latin typeface="Helvetica Neue"/>
                <a:ea typeface="Helvetica Neue"/>
                <a:cs typeface="Helvetica Neue"/>
                <a:sym typeface="Helvetica Neue"/>
              </a:rPr>
              <a:t>The link to the notebook is </a:t>
            </a:r>
            <a:endParaRPr sz="2200">
              <a:solidFill>
                <a:srgbClr val="292929"/>
              </a:solidFill>
              <a:latin typeface="Helvetica Neue"/>
              <a:ea typeface="Helvetica Neue"/>
              <a:cs typeface="Helvetica Neue"/>
              <a:sym typeface="Helvetica Neue"/>
            </a:endParaRPr>
          </a:p>
          <a:p>
            <a:pPr indent="-368300" lvl="0" marL="457200" rtl="0" algn="l">
              <a:spcBef>
                <a:spcPts val="1400"/>
              </a:spcBef>
              <a:spcAft>
                <a:spcPts val="0"/>
              </a:spcAft>
              <a:buClr>
                <a:srgbClr val="292929"/>
              </a:buClr>
              <a:buSzPts val="2200"/>
              <a:buFont typeface="Helvetica Neue"/>
              <a:buChar char="•"/>
            </a:pPr>
            <a:r>
              <a:rPr lang="en-US" sz="2200">
                <a:solidFill>
                  <a:srgbClr val="1C7DDB"/>
                </a:solidFill>
              </a:rPr>
              <a:t>https://github.com/NtombizodwaNcube/testrepo2/blob/71a1fa557e22240fc4c45e7a2b7ce535cefc39b7/jupyter-labs-spacex-data-collection-api.ipynb%20week%201</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8"/>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https://github.com/NtombizodwaNcube/testrepo2/blob/71a1fa557e22240fc4c45e7a2b7ce535cefc39b7/jupyter-labs-spacex-data-collection-api.ipynb%20week%201</a:t>
            </a:r>
            <a:endParaRPr sz="2200">
              <a:solidFill>
                <a:srgbClr val="292929"/>
              </a:solidFill>
              <a:latin typeface="Arial"/>
              <a:ea typeface="Arial"/>
              <a:cs typeface="Arial"/>
              <a:sym typeface="Arial"/>
            </a:endParaRPr>
          </a:p>
        </p:txBody>
      </p:sp>
      <p:sp>
        <p:nvSpPr>
          <p:cNvPr id="144" name="Google Shape;14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9"/>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9"/>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